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5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9" autoAdjust="0"/>
    <p:restoredTop sz="94660"/>
  </p:normalViewPr>
  <p:slideViewPr>
    <p:cSldViewPr>
      <p:cViewPr varScale="1">
        <p:scale>
          <a:sx n="69" d="100"/>
          <a:sy n="69" d="100"/>
        </p:scale>
        <p:origin x="-1392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JPG>
</file>

<file path=ppt/media/image3.png>
</file>

<file path=ppt/media/image4.png>
</file>

<file path=ppt/media/image5.png>
</file>

<file path=ppt/media/image6.jp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0996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5669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294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0382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983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4266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3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431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7867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4920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571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AD72A-029F-46E5-975B-813CA9779ACF}" type="datetimeFigureOut">
              <a:rPr lang="es-ES" smtClean="0"/>
              <a:t>03/07/2015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3867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179512" y="4437112"/>
            <a:ext cx="95050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    </a:t>
            </a:r>
            <a:r>
              <a:rPr lang="en-GB" sz="2800" b="1" i="1" dirty="0" smtClean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Comparison of Posturographic Body-sway</a:t>
            </a:r>
          </a:p>
          <a:p>
            <a:pPr algn="just"/>
            <a:r>
              <a:rPr lang="en-GB" sz="2800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 </a:t>
            </a:r>
            <a:endParaRPr lang="en-GB" sz="2800" b="1" i="1" dirty="0" smtClean="0">
              <a:solidFill>
                <a:schemeClr val="bg1">
                  <a:lumMod val="65000"/>
                </a:schemeClr>
              </a:solidFill>
              <a:latin typeface="Arial Narrow" pitchFamily="34" charset="0"/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179512" y="5088301"/>
            <a:ext cx="849694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Measurements with Inertial Data of Parkinson Patients</a:t>
            </a:r>
          </a:p>
          <a:p>
            <a:endParaRPr lang="es-ES" dirty="0"/>
          </a:p>
        </p:txBody>
      </p:sp>
      <p:sp>
        <p:nvSpPr>
          <p:cNvPr id="9" name="8 CuadroTexto"/>
          <p:cNvSpPr txBox="1"/>
          <p:nvPr/>
        </p:nvSpPr>
        <p:spPr>
          <a:xfrm>
            <a:off x="1947780" y="5888520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Verónica Torres Sánchez</a:t>
            </a:r>
            <a:endParaRPr lang="es-ES" b="1" i="1" dirty="0">
              <a:solidFill>
                <a:schemeClr val="bg1">
                  <a:lumMod val="65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73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b="1" i="1" dirty="0" smtClean="0">
                <a:solidFill>
                  <a:schemeClr val="accent5">
                    <a:lumMod val="50000"/>
                  </a:schemeClr>
                </a:solidFill>
              </a:rPr>
              <a:t>Índice</a:t>
            </a:r>
            <a:endParaRPr lang="es-ES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827584" y="1700808"/>
            <a:ext cx="6944816" cy="4824536"/>
          </a:xfrm>
        </p:spPr>
        <p:txBody>
          <a:bodyPr>
            <a:normAutofit fontScale="70000" lnSpcReduction="20000"/>
          </a:bodyPr>
          <a:lstStyle/>
          <a:p>
            <a:pPr marL="457200" indent="-457200" algn="l">
              <a:buFont typeface="Courier New" pitchFamily="49" charset="0"/>
              <a:buChar char="o"/>
            </a:pPr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Introducción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Contexto y Motivación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Objetivos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Estado del Arte</a:t>
            </a:r>
            <a:r>
              <a:rPr lang="es-ES" dirty="0">
                <a:latin typeface="Arial Narrow" pitchFamily="34" charset="0"/>
              </a:rPr>
              <a:t>	</a:t>
            </a:r>
            <a:endParaRPr lang="es-ES" dirty="0" smtClean="0">
              <a:latin typeface="Arial Narrow" pitchFamily="34" charset="0"/>
            </a:endParaRP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Instrumentación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err="1" smtClean="0">
                <a:latin typeface="Arial Narrow" pitchFamily="34" charset="0"/>
              </a:rPr>
              <a:t>Gait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Watch</a:t>
            </a:r>
            <a:endParaRPr lang="es-ES" dirty="0" smtClean="0">
              <a:latin typeface="Arial Narrow" pitchFamily="34" charset="0"/>
            </a:endParaRP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Plataforma de fuerza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err="1" smtClean="0">
                <a:latin typeface="Arial Narrow" pitchFamily="34" charset="0"/>
              </a:rPr>
              <a:t>Qualisys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system</a:t>
            </a:r>
            <a:endParaRPr lang="es-ES" dirty="0" smtClean="0">
              <a:latin typeface="Arial Narrow" pitchFamily="34" charset="0"/>
            </a:endParaRP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Procesamiento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>
                <a:latin typeface="Arial Narrow" pitchFamily="34" charset="0"/>
              </a:rPr>
              <a:t>GW vs FP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>
                <a:latin typeface="Arial Narrow" pitchFamily="34" charset="0"/>
              </a:rPr>
              <a:t>Clasificación señales de fuerza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>
                <a:latin typeface="Arial Narrow" pitchFamily="34" charset="0"/>
              </a:rPr>
              <a:t>GW vs QS</a:t>
            </a: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Aplicaciones</a:t>
            </a: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Conclusiones y trabajo futuro</a:t>
            </a:r>
          </a:p>
          <a:p>
            <a:pPr marL="914400" lvl="1" indent="-457200" algn="l">
              <a:buFont typeface="Arial" pitchFamily="34" charset="0"/>
              <a:buChar char="•"/>
            </a:pPr>
            <a:endParaRPr lang="es-ES" dirty="0" smtClean="0">
              <a:latin typeface="Arial Narrow" pitchFamily="34" charset="0"/>
            </a:endParaRPr>
          </a:p>
          <a:p>
            <a:pPr marL="457200" indent="-457200">
              <a:buFont typeface="Courier New" pitchFamily="49" charset="0"/>
              <a:buChar char="o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071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4106" y="13206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4 Título"/>
          <p:cNvSpPr>
            <a:spLocks noGrp="1"/>
          </p:cNvSpPr>
          <p:nvPr>
            <p:ph type="ctrTitle"/>
          </p:nvPr>
        </p:nvSpPr>
        <p:spPr>
          <a:xfrm>
            <a:off x="-32289" y="1916832"/>
            <a:ext cx="4857799" cy="578495"/>
          </a:xfrm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Contexto y Motivación</a:t>
            </a:r>
            <a:endParaRPr lang="es-ES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27" name="26 Hexágono"/>
          <p:cNvSpPr/>
          <p:nvPr/>
        </p:nvSpPr>
        <p:spPr>
          <a:xfrm rot="5400000">
            <a:off x="2061620" y="2636912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sz="1400" dirty="0"/>
          </a:p>
        </p:txBody>
      </p:sp>
      <p:sp>
        <p:nvSpPr>
          <p:cNvPr id="31" name="30 Hexágono"/>
          <p:cNvSpPr/>
          <p:nvPr/>
        </p:nvSpPr>
        <p:spPr>
          <a:xfrm rot="5400000">
            <a:off x="3582171" y="2636912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32" name="31 Hexágono"/>
          <p:cNvSpPr/>
          <p:nvPr/>
        </p:nvSpPr>
        <p:spPr>
          <a:xfrm rot="5400000">
            <a:off x="2829337" y="3971213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33" name="32 Hexágono"/>
          <p:cNvSpPr/>
          <p:nvPr/>
        </p:nvSpPr>
        <p:spPr>
          <a:xfrm rot="5400000">
            <a:off x="4357206" y="3983821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34" name="33 Hexágono"/>
          <p:cNvSpPr/>
          <p:nvPr/>
        </p:nvSpPr>
        <p:spPr>
          <a:xfrm rot="5400000">
            <a:off x="3582172" y="5301208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0" name="39 Grupo"/>
          <p:cNvGrpSpPr/>
          <p:nvPr/>
        </p:nvGrpSpPr>
        <p:grpSpPr>
          <a:xfrm>
            <a:off x="3699421" y="5456252"/>
            <a:ext cx="1322911" cy="1173352"/>
            <a:chOff x="3699421" y="5502016"/>
            <a:chExt cx="1322911" cy="1173352"/>
          </a:xfrm>
        </p:grpSpPr>
        <p:pic>
          <p:nvPicPr>
            <p:cNvPr id="38" name="37 Imagen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41448" y1="24324" x2="41448" y2="24324"/>
                          <a14:foregroundMark x1="27195" y1="35135" x2="27195" y2="35135"/>
                          <a14:foregroundMark x1="27195" y1="45871" x2="27195" y2="45871"/>
                          <a14:foregroundMark x1="33466" y1="43093" x2="33466" y2="43093"/>
                          <a14:foregroundMark x1="48461" y1="39640" x2="48461" y2="39640"/>
                          <a14:foregroundMark x1="58552" y1="43844" x2="58552" y2="43844"/>
                          <a14:foregroundMark x1="71665" y1="38889" x2="71665" y2="38889"/>
                          <a14:backgroundMark x1="28734" y1="21096" x2="28734" y2="2109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3773" y="5985284"/>
              <a:ext cx="908965" cy="690084"/>
            </a:xfrm>
            <a:prstGeom prst="rect">
              <a:avLst/>
            </a:prstGeom>
          </p:spPr>
        </p:pic>
        <p:pic>
          <p:nvPicPr>
            <p:cNvPr id="39" name="38 Imagen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548" b="100000" l="6167" r="97833">
                          <a14:foregroundMark x1="41667" y1="32161" x2="41667" y2="32161"/>
                          <a14:foregroundMark x1="61333" y1="27136" x2="61333" y2="27136"/>
                          <a14:foregroundMark x1="58667" y1="43719" x2="58667" y2="43719"/>
                          <a14:foregroundMark x1="64667" y1="49246" x2="64667" y2="49246"/>
                          <a14:foregroundMark x1="66333" y1="50754" x2="66333" y2="50754"/>
                          <a14:foregroundMark x1="42500" y1="56784" x2="42500" y2="56784"/>
                          <a14:foregroundMark x1="67333" y1="52261" x2="67333" y2="52261"/>
                          <a14:foregroundMark x1="6333" y1="65829" x2="6333" y2="65829"/>
                          <a14:foregroundMark x1="8667" y1="68844" x2="8667" y2="68844"/>
                          <a14:foregroundMark x1="13167" y1="67839" x2="13167" y2="67839"/>
                          <a14:foregroundMark x1="12667" y1="62814" x2="12667" y2="62814"/>
                          <a14:foregroundMark x1="13667" y1="73869" x2="13667" y2="73869"/>
                          <a14:foregroundMark x1="17500" y1="67839" x2="17500" y2="67839"/>
                          <a14:foregroundMark x1="18667" y1="71859" x2="18667" y2="71859"/>
                          <a14:foregroundMark x1="20667" y1="71859" x2="20667" y2="71859"/>
                          <a14:foregroundMark x1="22333" y1="66834" x2="22333" y2="66834"/>
                          <a14:foregroundMark x1="23833" y1="66834" x2="23833" y2="66834"/>
                          <a14:foregroundMark x1="24833" y1="63317" x2="24833" y2="63317"/>
                          <a14:foregroundMark x1="26333" y1="63317" x2="26333" y2="63317"/>
                          <a14:foregroundMark x1="24167" y1="71859" x2="24167" y2="71859"/>
                          <a14:foregroundMark x1="26333" y1="73367" x2="26333" y2="73367"/>
                          <a14:foregroundMark x1="27833" y1="68844" x2="27833" y2="68844"/>
                          <a14:foregroundMark x1="32000" y1="71357" x2="32000" y2="71357"/>
                          <a14:foregroundMark x1="36333" y1="72864" x2="36333" y2="72864"/>
                          <a14:foregroundMark x1="39667" y1="72362" x2="39667" y2="72362"/>
                          <a14:foregroundMark x1="43333" y1="71859" x2="43333" y2="71859"/>
                          <a14:foregroundMark x1="45167" y1="73869" x2="45167" y2="73869"/>
                          <a14:foregroundMark x1="46833" y1="70352" x2="46833" y2="70352"/>
                          <a14:foregroundMark x1="48333" y1="67839" x2="48333" y2="67839"/>
                          <a14:foregroundMark x1="49833" y1="68342" x2="49833" y2="68342"/>
                          <a14:foregroundMark x1="55500" y1="67337" x2="55500" y2="67337"/>
                          <a14:foregroundMark x1="54500" y1="71357" x2="54500" y2="71357"/>
                          <a14:foregroundMark x1="59167" y1="69849" x2="59167" y2="69849"/>
                          <a14:foregroundMark x1="61833" y1="69849" x2="61833" y2="69849"/>
                          <a14:foregroundMark x1="66500" y1="70352" x2="66500" y2="70352"/>
                          <a14:foregroundMark x1="70833" y1="73367" x2="70833" y2="73367"/>
                          <a14:foregroundMark x1="75167" y1="72864" x2="75167" y2="72864"/>
                          <a14:foregroundMark x1="79167" y1="71859" x2="79167" y2="71859"/>
                          <a14:foregroundMark x1="83333" y1="73367" x2="83333" y2="73367"/>
                          <a14:foregroundMark x1="83333" y1="68342" x2="83333" y2="68342"/>
                          <a14:foregroundMark x1="82833" y1="65327" x2="82833" y2="65327"/>
                          <a14:foregroundMark x1="85333" y1="66332" x2="85333" y2="66332"/>
                          <a14:foregroundMark x1="87500" y1="63819" x2="87500" y2="63819"/>
                          <a14:foregroundMark x1="87500" y1="63819" x2="87500" y2="63819"/>
                          <a14:foregroundMark x1="91667" y1="66834" x2="91667" y2="66834"/>
                          <a14:foregroundMark x1="51667" y1="63317" x2="51667" y2="63317"/>
                          <a14:foregroundMark x1="13833" y1="93467" x2="13833" y2="93467"/>
                          <a14:foregroundMark x1="18667" y1="86935" x2="18667" y2="86935"/>
                          <a14:foregroundMark x1="21167" y1="86432" x2="21167" y2="86432"/>
                          <a14:foregroundMark x1="25667" y1="86935" x2="25667" y2="86935"/>
                          <a14:foregroundMark x1="29333" y1="87940" x2="29333" y2="87940"/>
                          <a14:foregroundMark x1="29333" y1="87940" x2="29333" y2="87940"/>
                          <a14:foregroundMark x1="32500" y1="86935" x2="32500" y2="86935"/>
                          <a14:foregroundMark x1="35333" y1="88442" x2="35333" y2="88442"/>
                          <a14:foregroundMark x1="38667" y1="90955" x2="38667" y2="90955"/>
                          <a14:foregroundMark x1="41667" y1="90452" x2="41667" y2="90452"/>
                          <a14:foregroundMark x1="45667" y1="90955" x2="45667" y2="90955"/>
                          <a14:foregroundMark x1="49667" y1="90452" x2="49667" y2="90452"/>
                          <a14:foregroundMark x1="53667" y1="87940" x2="53667" y2="87940"/>
                          <a14:foregroundMark x1="51500" y1="90452" x2="51500" y2="90452"/>
                          <a14:foregroundMark x1="55500" y1="87437" x2="55500" y2="87437"/>
                          <a14:foregroundMark x1="56000" y1="72864" x2="56000" y2="72864"/>
                          <a14:foregroundMark x1="54333" y1="63819" x2="54333" y2="63819"/>
                          <a14:foregroundMark x1="89333" y1="63317" x2="89333" y2="63317"/>
                          <a14:foregroundMark x1="94333" y1="68342" x2="94333" y2="68342"/>
                          <a14:foregroundMark x1="94333" y1="63819" x2="94333" y2="63819"/>
                          <a14:foregroundMark x1="58333" y1="89950" x2="58333" y2="89950"/>
                          <a14:foregroundMark x1="63333" y1="90955" x2="63333" y2="90955"/>
                          <a14:foregroundMark x1="65333" y1="91960" x2="65333" y2="91960"/>
                          <a14:foregroundMark x1="68833" y1="90452" x2="68833" y2="90452"/>
                          <a14:foregroundMark x1="71333" y1="89447" x2="71333" y2="89447"/>
                          <a14:foregroundMark x1="76333" y1="90955" x2="76333" y2="90955"/>
                          <a14:foregroundMark x1="79333" y1="91457" x2="79333" y2="91457"/>
                          <a14:foregroundMark x1="82167" y1="93970" x2="82167" y2="93970"/>
                          <a14:foregroundMark x1="85333" y1="90452" x2="85333" y2="90452"/>
                          <a14:foregroundMark x1="64000" y1="14070" x2="64000" y2="140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9421" y="5502016"/>
              <a:ext cx="1322911" cy="483268"/>
            </a:xfrm>
            <a:prstGeom prst="rect">
              <a:avLst/>
            </a:prstGeom>
          </p:spPr>
        </p:pic>
      </p:grpSp>
      <p:sp>
        <p:nvSpPr>
          <p:cNvPr id="41" name="40 Rectángulo"/>
          <p:cNvSpPr/>
          <p:nvPr/>
        </p:nvSpPr>
        <p:spPr>
          <a:xfrm>
            <a:off x="1977101" y="3043989"/>
            <a:ext cx="166862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¿Qué es la 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enfermedad?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43" name="42 Rectángulo"/>
          <p:cNvSpPr/>
          <p:nvPr/>
        </p:nvSpPr>
        <p:spPr>
          <a:xfrm>
            <a:off x="3585420" y="3043989"/>
            <a:ext cx="15278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¿Cómo se </a:t>
            </a:r>
            <a:r>
              <a:rPr lang="es-ES" sz="1500" dirty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diagnostica?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44" name="43 Rectángulo"/>
          <p:cNvSpPr/>
          <p:nvPr/>
        </p:nvSpPr>
        <p:spPr>
          <a:xfrm>
            <a:off x="2800914" y="4390898"/>
            <a:ext cx="153734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¿Qué síntomas tiene?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45" name="44 Rectángulo"/>
          <p:cNvSpPr/>
          <p:nvPr/>
        </p:nvSpPr>
        <p:spPr>
          <a:xfrm>
            <a:off x="4360876" y="4136593"/>
            <a:ext cx="1510939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3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¿Por qué es tan importante detectarlo y hacer estudios en este </a:t>
            </a:r>
            <a:r>
              <a:rPr lang="es-ES" sz="1300" dirty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c</a:t>
            </a:r>
            <a:r>
              <a:rPr lang="es-ES" sz="13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ampo?</a:t>
            </a:r>
            <a:endParaRPr lang="es-ES" sz="13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777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22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0" name="2015-07-03_11-21-36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325.7568" end="90269.301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651" y="2309129"/>
            <a:ext cx="46482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854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334523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2492896"/>
            <a:ext cx="6400800" cy="3145904"/>
          </a:xfrm>
        </p:spPr>
        <p:txBody>
          <a:bodyPr/>
          <a:lstStyle/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/>
              <a:t>Enfermedades Neurológicas y Musculares.</a:t>
            </a:r>
          </a:p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/>
              <a:t>Trastornos de sueño.</a:t>
            </a:r>
          </a:p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/>
              <a:t>Actividades diarias.</a:t>
            </a:r>
          </a:p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/>
              <a:t>Idea de Negocio.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4821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334523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1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62" y="1810660"/>
            <a:ext cx="9144000" cy="502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7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79453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Conclusiones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526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79453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Trabajo Futuro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858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112</Words>
  <Application>Microsoft Office PowerPoint</Application>
  <PresentationFormat>Presentación en pantalla (4:3)</PresentationFormat>
  <Paragraphs>65</Paragraphs>
  <Slides>9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Tema de Office</vt:lpstr>
      <vt:lpstr>Presentación de PowerPoint</vt:lpstr>
      <vt:lpstr>Presentación de PowerPoint</vt:lpstr>
      <vt:lpstr>Contexto y Motivación</vt:lpstr>
      <vt:lpstr>Presentación de PowerPoint</vt:lpstr>
      <vt:lpstr>Presentación de PowerPoint</vt:lpstr>
      <vt:lpstr>Presentación de PowerPoint</vt:lpstr>
      <vt:lpstr>Presentación de PowerPoint</vt:lpstr>
      <vt:lpstr>Conclusiones</vt:lpstr>
      <vt:lpstr>Trabajo Futuro</vt:lpstr>
    </vt:vector>
  </TitlesOfParts>
  <Company>Luffi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Luffi</dc:creator>
  <cp:lastModifiedBy>Luffi</cp:lastModifiedBy>
  <cp:revision>21</cp:revision>
  <dcterms:created xsi:type="dcterms:W3CDTF">2015-07-02T17:23:01Z</dcterms:created>
  <dcterms:modified xsi:type="dcterms:W3CDTF">2015-07-03T17:17:48Z</dcterms:modified>
</cp:coreProperties>
</file>

<file path=docProps/thumbnail.jpeg>
</file>